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195"/>
    <a:srgbClr val="96E596"/>
    <a:srgbClr val="8AC89C"/>
    <a:srgbClr val="83C8AF"/>
    <a:srgbClr val="92E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48"/>
  </p:normalViewPr>
  <p:slideViewPr>
    <p:cSldViewPr snapToGrid="0">
      <p:cViewPr varScale="1">
        <p:scale>
          <a:sx n="117" d="100"/>
          <a:sy n="117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8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09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0A96-1263-D2EE-917F-3699BBCE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6E72C-916B-B5B4-B7EC-6B1D9DE9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FD380-D37D-59D8-B7DD-1705655B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FB7A8-F8F3-7FDC-04C0-2F9129E8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07" y="262498"/>
            <a:ext cx="9906000" cy="13821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Garamond" panose="02020404030301010803" pitchFamily="18" charset="0"/>
              </a:defRPr>
            </a:lvl1pPr>
            <a:lvl2pPr>
              <a:lnSpc>
                <a:spcPct val="100000"/>
              </a:lnSpc>
              <a:defRPr>
                <a:latin typeface="Garamond" panose="02020404030301010803" pitchFamily="18" charset="0"/>
              </a:defRPr>
            </a:lvl2pPr>
            <a:lvl3pPr>
              <a:lnSpc>
                <a:spcPct val="100000"/>
              </a:lnSpc>
              <a:defRPr>
                <a:latin typeface="Garamond" panose="02020404030301010803" pitchFamily="18" charset="0"/>
              </a:defRPr>
            </a:lvl3pPr>
            <a:lvl4pPr>
              <a:lnSpc>
                <a:spcPct val="100000"/>
              </a:lnSpc>
              <a:defRPr>
                <a:latin typeface="Garamond" panose="02020404030301010803" pitchFamily="18" charset="0"/>
              </a:defRPr>
            </a:lvl4pPr>
            <a:lvl5pPr>
              <a:lnSpc>
                <a:spcPct val="100000"/>
              </a:lnSpc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6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5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7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2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6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6E596">
                <a:alpha val="76863"/>
              </a:srgb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8AC89C">
                <a:alpha val="9804"/>
              </a:srgbClr>
            </a:gs>
            <a:gs pos="99000">
              <a:srgbClr val="96E596">
                <a:alpha val="34902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8FD94AE-9719-7356-B117-E84CA73D77F7}"/>
              </a:ext>
            </a:extLst>
          </p:cNvPr>
          <p:cNvSpPr/>
          <p:nvPr userDrawn="1"/>
        </p:nvSpPr>
        <p:spPr>
          <a:xfrm>
            <a:off x="154429" y="283634"/>
            <a:ext cx="8744849" cy="1028980"/>
          </a:xfrm>
          <a:prstGeom prst="parallelogram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12" y="262498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 descr="Turtle with solid fill">
            <a:extLst>
              <a:ext uri="{FF2B5EF4-FFF2-40B4-BE49-F238E27FC236}">
                <a16:creationId xmlns:a16="http://schemas.microsoft.com/office/drawing/2014/main" id="{9DDF7422-F870-FD87-00C7-BE3E5B7ADC4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1173728" y="5676229"/>
            <a:ext cx="869576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C3D36C-1AF9-4B77-6663-799B0BA93E2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11133" y="5195944"/>
            <a:ext cx="380867" cy="68379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192FD2-97E8-DD60-CC3A-23F8B33C58F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263256" y="6375440"/>
            <a:ext cx="262365" cy="48256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DFC5A6-B3E3-6574-7BEC-5FB9722FA41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29189" y="6375440"/>
            <a:ext cx="262365" cy="48256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C5CC52-0065-9730-0E9F-CF33348C8395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88173" y="5667040"/>
            <a:ext cx="203827" cy="365919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FA9343-B18E-D664-5418-EB0B7723B97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7721" y="6217920"/>
            <a:ext cx="364279" cy="663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C9EE5F-A27B-4AB3-0496-3B12F176CF2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11946" y="4812892"/>
            <a:ext cx="565946" cy="103710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8030CA-EE01-CFD9-A63B-CADD8CBACC7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09362" y="6375440"/>
            <a:ext cx="292564" cy="50599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2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none" baseline="0">
          <a:solidFill>
            <a:schemeClr val="bg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1ED9C-64B8-AEC9-4F23-653CD005C5DD}"/>
              </a:ext>
            </a:extLst>
          </p:cNvPr>
          <p:cNvSpPr/>
          <p:nvPr/>
        </p:nvSpPr>
        <p:spPr>
          <a:xfrm>
            <a:off x="0" y="-2"/>
            <a:ext cx="7986532" cy="6857347"/>
          </a:xfrm>
          <a:prstGeom prst="rect">
            <a:avLst/>
          </a:prstGeom>
          <a:solidFill>
            <a:srgbClr val="94E1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C2A68-BC91-97B6-72F0-FD639BABF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656" y="1119869"/>
            <a:ext cx="6521219" cy="3902149"/>
          </a:xfrm>
        </p:spPr>
        <p:txBody>
          <a:bodyPr anchor="t">
            <a:normAutofit/>
          </a:bodyPr>
          <a:lstStyle/>
          <a:p>
            <a:pPr algn="l"/>
            <a:r>
              <a:rPr lang="en-US" sz="5400" b="0" i="0" cap="none" dirty="0">
                <a:latin typeface="Garamond" panose="02020404030301010803" pitchFamily="18" charset="0"/>
              </a:rPr>
              <a:t>Analysis of Customer </a:t>
            </a:r>
            <a:br>
              <a:rPr lang="en-US" sz="5400" b="0" i="0" cap="none" dirty="0">
                <a:latin typeface="Garamond" panose="02020404030301010803" pitchFamily="18" charset="0"/>
              </a:rPr>
            </a:br>
            <a:r>
              <a:rPr lang="en-US" sz="5400" b="0" i="0" cap="none" dirty="0">
                <a:latin typeface="Garamond" panose="02020404030301010803" pitchFamily="18" charset="0"/>
              </a:rPr>
              <a:t>Base and Sales </a:t>
            </a:r>
            <a:br>
              <a:rPr lang="en-US" sz="5400" b="0" i="0" cap="none" dirty="0">
                <a:latin typeface="Garamond" panose="02020404030301010803" pitchFamily="18" charset="0"/>
              </a:rPr>
            </a:br>
            <a:r>
              <a:rPr lang="en-US" sz="5400" b="0" i="0" cap="none" dirty="0">
                <a:latin typeface="Garamond" panose="02020404030301010803" pitchFamily="18" charset="0"/>
              </a:rPr>
              <a:t>Performance</a:t>
            </a:r>
            <a:br>
              <a:rPr lang="en-US" sz="5400" b="1" i="0" cap="none" dirty="0">
                <a:latin typeface="Garamond" panose="02020404030301010803" pitchFamily="18" charset="0"/>
              </a:rPr>
            </a:br>
            <a:endParaRPr lang="en-US" sz="5400" b="1" i="0" cap="none" dirty="0">
              <a:latin typeface="Garamond" panose="020204040303010108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68B87-1E82-4BF2-4B7A-61D29D202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4651745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Sophia Velicer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D629D9-49C7-B5BA-CDF3-E8F6A9AFA2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92" r="19392"/>
          <a:stretch/>
        </p:blipFill>
        <p:spPr>
          <a:xfrm>
            <a:off x="5778592" y="1"/>
            <a:ext cx="6413408" cy="6857348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FAF3EA7-7B62-2378-8DD9-4533EF129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6"/>
    </mc:Choice>
    <mc:Fallback xmlns="">
      <p:transition spd="slow" advTm="8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6A24-05D8-7250-06E8-9908D04F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918881"/>
          </a:xfrm>
        </p:spPr>
        <p:txBody>
          <a:bodyPr/>
          <a:lstStyle/>
          <a:p>
            <a:r>
              <a:rPr lang="en-US" b="0" i="0" cap="none" dirty="0">
                <a:latin typeface="Garamond" panose="02020404030301010803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F7C0-55F5-BF10-6C0B-D0DCEB0F9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52282"/>
            <a:ext cx="9906000" cy="4729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optimize sales performance of Turtle Games, the team has started by addressing the following topics: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Loyalty point system</a:t>
            </a:r>
          </a:p>
          <a:p>
            <a:r>
              <a:rPr lang="en-US" dirty="0"/>
              <a:t>Understanding customer demographic</a:t>
            </a:r>
          </a:p>
          <a:p>
            <a:r>
              <a:rPr lang="en-US" dirty="0"/>
              <a:t>Marketing based on customer reviews</a:t>
            </a:r>
          </a:p>
          <a:p>
            <a:r>
              <a:rPr lang="en-US" dirty="0"/>
              <a:t>Sales per product</a:t>
            </a:r>
          </a:p>
          <a:p>
            <a:r>
              <a:rPr lang="en-US" dirty="0"/>
              <a:t>Data reliability</a:t>
            </a:r>
          </a:p>
          <a:p>
            <a:r>
              <a:rPr lang="en-US" dirty="0"/>
              <a:t>Prediction of global sales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4D9F783-04A3-E353-F2BE-1B97F0824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0"/>
    </mc:Choice>
    <mc:Fallback xmlns="">
      <p:transition spd="slow" advTm="31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9F38-10DB-D72E-493A-31193ECA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Loyalty Point Accumulation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F240E3-EBFB-DE79-1392-CDCDD1B4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047" y="1644654"/>
            <a:ext cx="5963321" cy="4389324"/>
          </a:xfrm>
        </p:spPr>
        <p:txBody>
          <a:bodyPr/>
          <a:lstStyle/>
          <a:p>
            <a:r>
              <a:rPr lang="en-US" dirty="0" err="1"/>
              <a:t>Incentivise</a:t>
            </a:r>
            <a:r>
              <a:rPr lang="en-US" dirty="0"/>
              <a:t> customers and understand customer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Spending score is the best indicator, though inaccurate</a:t>
            </a:r>
          </a:p>
          <a:p>
            <a:r>
              <a:rPr lang="en-US" dirty="0"/>
              <a:t>No definitive factor</a:t>
            </a:r>
          </a:p>
          <a:p>
            <a:r>
              <a:rPr lang="en-US" dirty="0"/>
              <a:t>Large multicollinearity between variables</a:t>
            </a:r>
          </a:p>
          <a:p>
            <a:r>
              <a:rPr lang="en-US" dirty="0"/>
              <a:t>Further data</a:t>
            </a:r>
          </a:p>
          <a:p>
            <a:pPr lvl="1"/>
            <a:r>
              <a:rPr lang="en-US" dirty="0"/>
              <a:t>Recency of purchase</a:t>
            </a:r>
          </a:p>
          <a:p>
            <a:pPr lvl="1"/>
            <a:r>
              <a:rPr lang="en-US" dirty="0"/>
              <a:t>Purchasing history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49B79F-D506-8A23-F339-9F34A5AF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1" y="1694690"/>
            <a:ext cx="5523940" cy="43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9CD208F-6888-B140-A788-B1B00CA48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13"/>
    </mc:Choice>
    <mc:Fallback xmlns="">
      <p:transition spd="slow" advTm="89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78D8-6A7B-1B24-3D36-FFB97F79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84" y="285647"/>
            <a:ext cx="9906000" cy="1382156"/>
          </a:xfrm>
        </p:spPr>
        <p:txBody>
          <a:bodyPr/>
          <a:lstStyle/>
          <a:p>
            <a:r>
              <a:rPr lang="en-US" b="0" dirty="0"/>
              <a:t>Customer Demographic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E74D-6856-E21B-767B-9B11E4C22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2009554"/>
            <a:ext cx="5181861" cy="4024424"/>
          </a:xfrm>
        </p:spPr>
        <p:txBody>
          <a:bodyPr/>
          <a:lstStyle/>
          <a:p>
            <a:r>
              <a:rPr lang="en-US" dirty="0"/>
              <a:t>Five distinct clusters</a:t>
            </a:r>
          </a:p>
          <a:p>
            <a:r>
              <a:rPr lang="en-US" dirty="0"/>
              <a:t>Those who make the most and the  least also spend the most and the least.</a:t>
            </a:r>
          </a:p>
          <a:p>
            <a:r>
              <a:rPr lang="en-US" dirty="0"/>
              <a:t>Largest group in the middle</a:t>
            </a:r>
          </a:p>
          <a:p>
            <a:r>
              <a:rPr lang="en-US" dirty="0"/>
              <a:t>Further customer survey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1761137-B3F4-7980-50A9-D0AD2E794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319" y="1667803"/>
            <a:ext cx="5481918" cy="452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771557A-30CB-A7CE-436A-D62D9C96B9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3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10"/>
    </mc:Choice>
    <mc:Fallback xmlns="">
      <p:transition spd="slow" advTm="61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D310-8DAB-1FAA-AD14-F9BBFE89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Customer Opinion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3FF3568-17DA-6F05-9A4E-B736E455CA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5" y="1781176"/>
            <a:ext cx="5801736" cy="357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728AAB3-EAC2-10CA-13C3-905C45EE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906" y="1781176"/>
            <a:ext cx="5946959" cy="35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748C14-4E9E-C455-CFDF-14780D08C2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21"/>
    </mc:Choice>
    <mc:Fallback xmlns="">
      <p:transition spd="slow" advTm="59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1174-F86B-695A-D1DB-995B8337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Platform &amp; Product Sales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C0CB-9974-C9B2-07EC-1694C32AF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892" y="2009554"/>
            <a:ext cx="4545107" cy="40244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FE84458-D39D-70DE-20D8-DE8A182F7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CD1B88-C8C4-48D5-9734-10AF99A0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3189"/>
            <a:ext cx="5759824" cy="37964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8D8D8A-703B-9B16-F098-BC06E2F57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98" y="1683189"/>
            <a:ext cx="5759825" cy="3796422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186D9A4-66CB-4D4C-560E-253C51652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7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77"/>
    </mc:Choice>
    <mc:Fallback xmlns="">
      <p:transition spd="slow" advTm="121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550-5316-7D17-8A60-657A41D8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Quality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3CD2217-E0B6-220C-D80F-D1F8CF23570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13A72-7ADC-3031-A7C0-827E761F0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35" y="1740418"/>
            <a:ext cx="4793135" cy="4562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8F3B0D-E2E0-A0FB-E314-6D930D928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35" y="1740418"/>
            <a:ext cx="4954766" cy="471655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94F3E4F-5562-E578-4A94-0E98DF6A8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53"/>
    </mc:Choice>
    <mc:Fallback xmlns="">
      <p:transition spd="slow" advTm="86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EF34-EA8A-8DCB-81B2-CE53874C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7760-9E01-5B13-7D50-63588F3A3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129" y="1813406"/>
            <a:ext cx="5239871" cy="4220572"/>
          </a:xfrm>
        </p:spPr>
        <p:txBody>
          <a:bodyPr/>
          <a:lstStyle/>
          <a:p>
            <a:r>
              <a:rPr lang="en-US" dirty="0"/>
              <a:t>Large correlation between the regions</a:t>
            </a:r>
          </a:p>
          <a:p>
            <a:r>
              <a:rPr lang="en-US" dirty="0"/>
              <a:t>North America is the biggest indicator </a:t>
            </a:r>
          </a:p>
          <a:p>
            <a:r>
              <a:rPr lang="en-US" dirty="0"/>
              <a:t>Prediction model has an adjusted R-squared value of 0.96.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2ABAB-0BAC-96FC-14D4-F7AF97B5A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" r="5421" b="12856"/>
          <a:stretch/>
        </p:blipFill>
        <p:spPr>
          <a:xfrm>
            <a:off x="379207" y="1813406"/>
            <a:ext cx="5014681" cy="267981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158333D-19C7-7AC2-5866-58846EE7F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4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40"/>
    </mc:Choice>
    <mc:Fallback xmlns="">
      <p:transition spd="slow" advTm="67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EBF75-F5CD-6A2E-053B-62FFCC18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4D485-7B91-0182-112C-EE1385FC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data to determine loyalty points</a:t>
            </a:r>
          </a:p>
          <a:p>
            <a:r>
              <a:rPr lang="en-US" dirty="0"/>
              <a:t>Customer survey</a:t>
            </a:r>
          </a:p>
          <a:p>
            <a:r>
              <a:rPr lang="en-US" dirty="0"/>
              <a:t>Further analysis of customer reviews. </a:t>
            </a:r>
          </a:p>
          <a:p>
            <a:r>
              <a:rPr lang="en-US" dirty="0"/>
              <a:t>Focus on popular platforms (Wii, X360, PS3, DS)</a:t>
            </a:r>
          </a:p>
          <a:p>
            <a:r>
              <a:rPr lang="en-US" dirty="0"/>
              <a:t>Beta test games in the North American market to predict global sales.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17A5BB-C708-3B27-DB85-2BF9F3245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41"/>
    </mc:Choice>
    <mc:Fallback xmlns="">
      <p:transition spd="slow" advTm="59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5407</TotalTime>
  <Words>185</Words>
  <Application>Microsoft Macintosh PowerPoint</Application>
  <PresentationFormat>Widescreen</PresentationFormat>
  <Paragraphs>37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Garamond</vt:lpstr>
      <vt:lpstr>Univers Condensed Light</vt:lpstr>
      <vt:lpstr>Walbaum Display Light</vt:lpstr>
      <vt:lpstr>AngleLinesVTI</vt:lpstr>
      <vt:lpstr>Analysis of Customer  Base and Sales  Performance </vt:lpstr>
      <vt:lpstr>Overview</vt:lpstr>
      <vt:lpstr>Loyalty Point Accumulation</vt:lpstr>
      <vt:lpstr>Customer Demographic Analysis</vt:lpstr>
      <vt:lpstr>Customer Opinion</vt:lpstr>
      <vt:lpstr>Platform &amp; Product Sales Performance</vt:lpstr>
      <vt:lpstr>Data Quality</vt:lpstr>
      <vt:lpstr>Prediction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</dc:title>
  <dc:creator>Sophia Velicer</dc:creator>
  <cp:lastModifiedBy>Sophia Velicer</cp:lastModifiedBy>
  <cp:revision>4</cp:revision>
  <dcterms:created xsi:type="dcterms:W3CDTF">2023-04-20T21:37:18Z</dcterms:created>
  <dcterms:modified xsi:type="dcterms:W3CDTF">2023-04-24T15:53:48Z</dcterms:modified>
</cp:coreProperties>
</file>